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3" r:id="rId13"/>
    <p:sldId id="264" r:id="rId14"/>
  </p:sldIdLst>
  <p:sldSz cx="18288000" cy="10287000"/>
  <p:notesSz cx="6858000" cy="9144000"/>
  <p:embeddedFontLst>
    <p:embeddedFont>
      <p:font typeface="Arial Black" panose="020B0A04020102020204" pitchFamily="34" charset="0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aleway Bold" panose="020B0604020202020204" charset="0"/>
      <p:regular r:id="rId20"/>
    </p:embeddedFont>
    <p:embeddedFont>
      <p:font typeface="Raleway Medium" pitchFamily="2" charset="0"/>
      <p:regular r:id="rId21"/>
      <p:italic r:id="rId22"/>
    </p:embeddedFont>
    <p:embeddedFont>
      <p:font typeface="Raleway Semi-Bold" panose="020B0604020202020204" charset="0"/>
      <p:regular r:id="rId23"/>
    </p:embeddedFont>
    <p:embeddedFont>
      <p:font typeface="Zico Display Inline" panose="020B0604020202020204" charset="-79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923791" y="-783256"/>
            <a:ext cx="11853512" cy="11853512"/>
          </a:xfrm>
          <a:custGeom>
            <a:avLst/>
            <a:gdLst/>
            <a:ahLst/>
            <a:cxnLst/>
            <a:rect l="l" t="t" r="r" b="b"/>
            <a:pathLst>
              <a:path w="11853512" h="11853512">
                <a:moveTo>
                  <a:pt x="0" y="0"/>
                </a:moveTo>
                <a:lnTo>
                  <a:pt x="11853513" y="0"/>
                </a:lnTo>
                <a:lnTo>
                  <a:pt x="11853513" y="11853512"/>
                </a:lnTo>
                <a:lnTo>
                  <a:pt x="0" y="11853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1708050" y="2014066"/>
            <a:ext cx="5746778" cy="6258867"/>
          </a:xfrm>
          <a:custGeom>
            <a:avLst/>
            <a:gdLst/>
            <a:ahLst/>
            <a:cxnLst/>
            <a:rect l="l" t="t" r="r" b="b"/>
            <a:pathLst>
              <a:path w="5746778" h="6258867">
                <a:moveTo>
                  <a:pt x="0" y="0"/>
                </a:moveTo>
                <a:lnTo>
                  <a:pt x="5746778" y="0"/>
                </a:lnTo>
                <a:lnTo>
                  <a:pt x="5746778" y="6258868"/>
                </a:lnTo>
                <a:lnTo>
                  <a:pt x="0" y="6258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1028700" y="872272"/>
            <a:ext cx="8380612" cy="4482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77"/>
              </a:lnSpc>
            </a:pPr>
            <a:r>
              <a:rPr lang="en-US" sz="9641" spc="-443">
                <a:solidFill>
                  <a:srgbClr val="00694C"/>
                </a:solidFill>
                <a:latin typeface="Raleway Medium"/>
              </a:rPr>
              <a:t>SUPERMARKET</a:t>
            </a:r>
          </a:p>
          <a:p>
            <a:pPr>
              <a:lnSpc>
                <a:spcPts val="8677"/>
              </a:lnSpc>
            </a:pPr>
            <a:r>
              <a:rPr lang="en-US" sz="9641" spc="-443">
                <a:solidFill>
                  <a:srgbClr val="00694C"/>
                </a:solidFill>
                <a:latin typeface="Raleway Medium"/>
              </a:rPr>
              <a:t>DATABASE</a:t>
            </a:r>
          </a:p>
          <a:p>
            <a:pPr>
              <a:lnSpc>
                <a:spcPts val="8677"/>
              </a:lnSpc>
            </a:pPr>
            <a:r>
              <a:rPr lang="en-US" sz="9641" spc="-443">
                <a:solidFill>
                  <a:srgbClr val="00694C"/>
                </a:solidFill>
                <a:latin typeface="Raleway Medium"/>
              </a:rPr>
              <a:t>MANAGEMENT</a:t>
            </a:r>
          </a:p>
          <a:p>
            <a:pPr marL="0" lvl="1" indent="0">
              <a:lnSpc>
                <a:spcPts val="8677"/>
              </a:lnSpc>
            </a:pPr>
            <a:r>
              <a:rPr lang="en-US" sz="9641" spc="-443">
                <a:solidFill>
                  <a:srgbClr val="00694C"/>
                </a:solidFill>
                <a:latin typeface="Raleway Medium"/>
              </a:rPr>
              <a:t>SYSTEM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7848597"/>
            <a:ext cx="9179504" cy="1409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en-US" sz="3000" spc="-138">
                <a:solidFill>
                  <a:srgbClr val="00694C"/>
                </a:solidFill>
                <a:latin typeface="Raleway Medium"/>
              </a:rPr>
              <a:t>Prajwal - vu21csen0100317</a:t>
            </a:r>
          </a:p>
          <a:p>
            <a:pPr>
              <a:lnSpc>
                <a:spcPts val="2700"/>
              </a:lnSpc>
            </a:pPr>
            <a:r>
              <a:rPr lang="en-US" sz="3000" spc="-138">
                <a:solidFill>
                  <a:srgbClr val="00694C"/>
                </a:solidFill>
                <a:latin typeface="Raleway Medium"/>
              </a:rPr>
              <a:t>Harshitha - vu21csen0100328</a:t>
            </a:r>
          </a:p>
          <a:p>
            <a:pPr>
              <a:lnSpc>
                <a:spcPts val="2700"/>
              </a:lnSpc>
            </a:pPr>
            <a:r>
              <a:rPr lang="en-US" sz="3000" spc="-138">
                <a:solidFill>
                  <a:srgbClr val="00694C"/>
                </a:solidFill>
                <a:latin typeface="Raleway Medium"/>
              </a:rPr>
              <a:t>Thoshitha - vu21csen0100329</a:t>
            </a:r>
          </a:p>
          <a:p>
            <a:pPr marL="0" lvl="1" indent="0">
              <a:lnSpc>
                <a:spcPts val="2700"/>
              </a:lnSpc>
            </a:pPr>
            <a:r>
              <a:rPr lang="en-US" sz="3000" spc="-138">
                <a:solidFill>
                  <a:srgbClr val="00694C"/>
                </a:solidFill>
                <a:latin typeface="Raleway Medium"/>
              </a:rPr>
              <a:t>Pushkar - vu21csen0100473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A9A972-92C0-EE46-2972-B421320B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993" y="1573220"/>
            <a:ext cx="14464013" cy="71405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0C1530-2DB1-4653-42CF-6EA37B5CC842}"/>
              </a:ext>
            </a:extLst>
          </p:cNvPr>
          <p:cNvSpPr txBox="1"/>
          <p:nvPr/>
        </p:nvSpPr>
        <p:spPr>
          <a:xfrm>
            <a:off x="1911993" y="342900"/>
            <a:ext cx="4946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Arial Black" panose="020B0A04020102020204" pitchFamily="34" charset="0"/>
              </a:rPr>
              <a:t>Insert new data</a:t>
            </a:r>
          </a:p>
        </p:txBody>
      </p:sp>
    </p:spTree>
    <p:extLst>
      <p:ext uri="{BB962C8B-B14F-4D97-AF65-F5344CB8AC3E}">
        <p14:creationId xmlns:p14="http://schemas.microsoft.com/office/powerpoint/2010/main" val="3883614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7EF676-690C-AC53-313E-969321C6F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372" y="1588462"/>
            <a:ext cx="14479255" cy="71100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33DB5C6-5B65-E5A4-6701-E03FEB289B20}"/>
              </a:ext>
            </a:extLst>
          </p:cNvPr>
          <p:cNvSpPr txBox="1"/>
          <p:nvPr/>
        </p:nvSpPr>
        <p:spPr>
          <a:xfrm>
            <a:off x="1904372" y="342900"/>
            <a:ext cx="4801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Arial Black" panose="020B0A04020102020204" pitchFamily="34" charset="0"/>
              </a:rPr>
              <a:t>Edit existing records</a:t>
            </a:r>
          </a:p>
        </p:txBody>
      </p:sp>
    </p:spTree>
    <p:extLst>
      <p:ext uri="{BB962C8B-B14F-4D97-AF65-F5344CB8AC3E}">
        <p14:creationId xmlns:p14="http://schemas.microsoft.com/office/powerpoint/2010/main" val="2793904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0953" y="1802662"/>
            <a:ext cx="9500765" cy="1085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7815"/>
              </a:lnSpc>
            </a:pPr>
            <a:r>
              <a:rPr lang="en-US" sz="8683" spc="-399">
                <a:solidFill>
                  <a:srgbClr val="00694C"/>
                </a:solidFill>
                <a:latin typeface="Raleway Medium"/>
              </a:rPr>
              <a:t>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70953" y="4147007"/>
            <a:ext cx="11058840" cy="4520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61"/>
              </a:lnSpc>
              <a:spcBef>
                <a:spcPct val="0"/>
              </a:spcBef>
            </a:pPr>
            <a:r>
              <a:rPr lang="en-US" sz="3186">
                <a:solidFill>
                  <a:srgbClr val="00694C"/>
                </a:solidFill>
                <a:latin typeface="Raleway Semi-Bold"/>
              </a:rPr>
              <a:t>The Supermarket Database Management System is poised to revolutionize the way supermarkets operate, providing a more efficient, accurate, and user-friendly solution for managing various aspects of supermarket management. This transition to a computer-based system will result in enhanced productivity, reduced errors, and improved customer service, ultimately benefiting both the supermarket and its customers.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529793" y="1564537"/>
            <a:ext cx="6381487" cy="6381487"/>
            <a:chOff x="0" y="0"/>
            <a:chExt cx="8508649" cy="8508649"/>
          </a:xfrm>
        </p:grpSpPr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>
              <a:off x="0" y="0"/>
              <a:ext cx="8508649" cy="8508649"/>
              <a:chOff x="0" y="0"/>
              <a:chExt cx="2540000" cy="254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270000" y="0"/>
                <a:ext cx="1225947" cy="1104203"/>
              </a:xfrm>
              <a:custGeom>
                <a:avLst/>
                <a:gdLst/>
                <a:ahLst/>
                <a:cxnLst/>
                <a:rect l="l" t="t" r="r" b="b"/>
                <a:pathLst>
                  <a:path w="1225947" h="1104203">
                    <a:moveTo>
                      <a:pt x="0" y="0"/>
                    </a:moveTo>
                    <a:cubicBezTo>
                      <a:pt x="573695" y="0"/>
                      <a:pt x="1076156" y="384611"/>
                      <a:pt x="1225947" y="938406"/>
                    </a:cubicBezTo>
                    <a:lnTo>
                      <a:pt x="612973" y="1104203"/>
                    </a:lnTo>
                    <a:cubicBezTo>
                      <a:pt x="538078" y="827305"/>
                      <a:pt x="286848" y="635000"/>
                      <a:pt x="0" y="635000"/>
                    </a:cubicBezTo>
                    <a:close/>
                  </a:path>
                </a:pathLst>
              </a:custGeom>
              <a:solidFill>
                <a:srgbClr val="A9DFD0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7" name="Freeform 7"/>
              <p:cNvSpPr/>
              <p:nvPr/>
            </p:nvSpPr>
            <p:spPr>
              <a:xfrm>
                <a:off x="1617102" y="877548"/>
                <a:ext cx="1038022" cy="1455928"/>
              </a:xfrm>
              <a:custGeom>
                <a:avLst/>
                <a:gdLst/>
                <a:ahLst/>
                <a:cxnLst/>
                <a:rect l="l" t="t" r="r" b="b"/>
                <a:pathLst>
                  <a:path w="1038022" h="1455928">
                    <a:moveTo>
                      <a:pt x="860740" y="0"/>
                    </a:moveTo>
                    <a:cubicBezTo>
                      <a:pt x="1038021" y="545617"/>
                      <a:pt x="827504" y="1142337"/>
                      <a:pt x="347101" y="1455928"/>
                    </a:cubicBezTo>
                    <a:lnTo>
                      <a:pt x="0" y="924190"/>
                    </a:lnTo>
                    <a:cubicBezTo>
                      <a:pt x="240201" y="767394"/>
                      <a:pt x="345460" y="469035"/>
                      <a:pt x="256819" y="196226"/>
                    </a:cubicBezTo>
                    <a:close/>
                  </a:path>
                </a:pathLst>
              </a:custGeom>
              <a:solidFill>
                <a:srgbClr val="28D1A3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8" name="Freeform 8"/>
              <p:cNvSpPr/>
              <p:nvPr/>
            </p:nvSpPr>
            <p:spPr>
              <a:xfrm>
                <a:off x="473094" y="1764429"/>
                <a:ext cx="1543393" cy="870232"/>
              </a:xfrm>
              <a:custGeom>
                <a:avLst/>
                <a:gdLst/>
                <a:ahLst/>
                <a:cxnLst/>
                <a:rect l="l" t="t" r="r" b="b"/>
                <a:pathLst>
                  <a:path w="1543393" h="870232">
                    <a:moveTo>
                      <a:pt x="1543393" y="533023"/>
                    </a:moveTo>
                    <a:cubicBezTo>
                      <a:pt x="1079264" y="870232"/>
                      <a:pt x="446696" y="854415"/>
                      <a:pt x="0" y="494430"/>
                    </a:cubicBezTo>
                    <a:lnTo>
                      <a:pt x="398453" y="0"/>
                    </a:lnTo>
                    <a:cubicBezTo>
                      <a:pt x="621801" y="179993"/>
                      <a:pt x="938085" y="187902"/>
                      <a:pt x="1170150" y="19297"/>
                    </a:cubicBezTo>
                    <a:close/>
                  </a:path>
                </a:pathLst>
              </a:custGeom>
              <a:solidFill>
                <a:srgbClr val="20B48C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-121047" y="817672"/>
                <a:ext cx="1017804" cy="1479780"/>
              </a:xfrm>
              <a:custGeom>
                <a:avLst/>
                <a:gdLst/>
                <a:ahLst/>
                <a:cxnLst/>
                <a:rect l="l" t="t" r="r" b="b"/>
                <a:pathLst>
                  <a:path w="1017804" h="1479780">
                    <a:moveTo>
                      <a:pt x="644560" y="1479780"/>
                    </a:moveTo>
                    <a:cubicBezTo>
                      <a:pt x="180430" y="1142570"/>
                      <a:pt x="0" y="536074"/>
                      <a:pt x="204329" y="0"/>
                    </a:cubicBezTo>
                    <a:lnTo>
                      <a:pt x="797688" y="226164"/>
                    </a:lnTo>
                    <a:cubicBezTo>
                      <a:pt x="695523" y="494201"/>
                      <a:pt x="785739" y="797449"/>
                      <a:pt x="1017803" y="966054"/>
                    </a:cubicBezTo>
                    <a:close/>
                  </a:path>
                </a:pathLst>
              </a:custGeom>
              <a:solidFill>
                <a:srgbClr val="20B48C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" name="Freeform 10"/>
              <p:cNvSpPr/>
              <p:nvPr/>
            </p:nvSpPr>
            <p:spPr>
              <a:xfrm>
                <a:off x="62158" y="0"/>
                <a:ext cx="1207778" cy="1073774"/>
              </a:xfrm>
              <a:custGeom>
                <a:avLst/>
                <a:gdLst/>
                <a:ahLst/>
                <a:cxnLst/>
                <a:rect l="l" t="t" r="r" b="b"/>
                <a:pathLst>
                  <a:path w="1207778" h="1073774">
                    <a:moveTo>
                      <a:pt x="0" y="877548"/>
                    </a:moveTo>
                    <a:cubicBezTo>
                      <a:pt x="170006" y="354324"/>
                      <a:pt x="657564" y="55"/>
                      <a:pt x="1207715" y="0"/>
                    </a:cubicBezTo>
                    <a:lnTo>
                      <a:pt x="1207779" y="635000"/>
                    </a:lnTo>
                    <a:cubicBezTo>
                      <a:pt x="932703" y="635027"/>
                      <a:pt x="688924" y="812162"/>
                      <a:pt x="603921" y="1073774"/>
                    </a:cubicBezTo>
                    <a:close/>
                  </a:path>
                </a:pathLst>
              </a:custGeom>
              <a:solidFill>
                <a:srgbClr val="28D1A3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923791" y="-783256"/>
            <a:ext cx="11853512" cy="11853512"/>
          </a:xfrm>
          <a:custGeom>
            <a:avLst/>
            <a:gdLst/>
            <a:ahLst/>
            <a:cxnLst/>
            <a:rect l="l" t="t" r="r" b="b"/>
            <a:pathLst>
              <a:path w="11853512" h="11853512">
                <a:moveTo>
                  <a:pt x="0" y="0"/>
                </a:moveTo>
                <a:lnTo>
                  <a:pt x="11853513" y="0"/>
                </a:lnTo>
                <a:lnTo>
                  <a:pt x="11853513" y="11853512"/>
                </a:lnTo>
                <a:lnTo>
                  <a:pt x="0" y="11853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219200" y="2646761"/>
            <a:ext cx="8144502" cy="5212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13331"/>
              </a:lnSpc>
            </a:pPr>
            <a:r>
              <a:rPr lang="en-US" sz="14812" spc="-681">
                <a:solidFill>
                  <a:srgbClr val="00694C"/>
                </a:solidFill>
                <a:latin typeface="Raleway Medium"/>
              </a:rPr>
              <a:t>Thank you very much!</a:t>
            </a:r>
          </a:p>
        </p:txBody>
      </p:sp>
      <p:sp>
        <p:nvSpPr>
          <p:cNvPr id="4" name="Freeform 4"/>
          <p:cNvSpPr/>
          <p:nvPr/>
        </p:nvSpPr>
        <p:spPr>
          <a:xfrm>
            <a:off x="11867657" y="1376536"/>
            <a:ext cx="5561408" cy="7533927"/>
          </a:xfrm>
          <a:custGeom>
            <a:avLst/>
            <a:gdLst/>
            <a:ahLst/>
            <a:cxnLst/>
            <a:rect l="l" t="t" r="r" b="b"/>
            <a:pathLst>
              <a:path w="5561408" h="7533927">
                <a:moveTo>
                  <a:pt x="0" y="0"/>
                </a:moveTo>
                <a:lnTo>
                  <a:pt x="5561408" y="0"/>
                </a:lnTo>
                <a:lnTo>
                  <a:pt x="5561408" y="7533928"/>
                </a:lnTo>
                <a:lnTo>
                  <a:pt x="0" y="75339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32952" y="1920197"/>
            <a:ext cx="6270790" cy="6446606"/>
          </a:xfrm>
          <a:custGeom>
            <a:avLst/>
            <a:gdLst/>
            <a:ahLst/>
            <a:cxnLst/>
            <a:rect l="l" t="t" r="r" b="b"/>
            <a:pathLst>
              <a:path w="6270790" h="6446606">
                <a:moveTo>
                  <a:pt x="0" y="0"/>
                </a:moveTo>
                <a:lnTo>
                  <a:pt x="6270790" y="0"/>
                </a:lnTo>
                <a:lnTo>
                  <a:pt x="6270790" y="6446606"/>
                </a:lnTo>
                <a:lnTo>
                  <a:pt x="0" y="6446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929408" y="670854"/>
            <a:ext cx="7924800" cy="1249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9037"/>
              </a:lnSpc>
            </a:pPr>
            <a:r>
              <a:rPr lang="en-US" sz="10041" spc="-461">
                <a:solidFill>
                  <a:srgbClr val="00694C"/>
                </a:solidFill>
                <a:latin typeface="Raleway Medium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45542" y="2311924"/>
            <a:ext cx="10468958" cy="4809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3"/>
              </a:lnSpc>
              <a:spcBef>
                <a:spcPct val="0"/>
              </a:spcBef>
            </a:pPr>
            <a:r>
              <a:rPr lang="en-US" sz="3016">
                <a:solidFill>
                  <a:srgbClr val="00694C"/>
                </a:solidFill>
                <a:latin typeface="Raleway Semi-Bold"/>
              </a:rPr>
              <a:t>Efficient management of a supermarket is essential for delivering quality services to customers and optimizing business operations. The Supermarket Database Management System is a computer-based software solution designed to automate and enhance the management of various aspects within a supermarket environment. This system is tailored to improve the quality and efficiency of operations, including inventory management, sales tracking, and customer interactions.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45542" y="7535220"/>
            <a:ext cx="10468958" cy="1596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3"/>
              </a:lnSpc>
              <a:spcBef>
                <a:spcPct val="0"/>
              </a:spcBef>
            </a:pPr>
            <a:r>
              <a:rPr lang="en-US" sz="3016">
                <a:solidFill>
                  <a:srgbClr val="00694C"/>
                </a:solidFill>
                <a:latin typeface="Raleway Semi-Bold"/>
              </a:rPr>
              <a:t>This software assigns unique identifiers to products, employees, and other essential entities, allowing for efficient data organization and retrieval.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532316" y="3228604"/>
            <a:ext cx="5178810" cy="4114800"/>
          </a:xfrm>
          <a:custGeom>
            <a:avLst/>
            <a:gdLst/>
            <a:ahLst/>
            <a:cxnLst/>
            <a:rect l="l" t="t" r="r" b="b"/>
            <a:pathLst>
              <a:path w="5178810" h="4114800">
                <a:moveTo>
                  <a:pt x="0" y="0"/>
                </a:moveTo>
                <a:lnTo>
                  <a:pt x="5178810" y="0"/>
                </a:lnTo>
                <a:lnTo>
                  <a:pt x="51788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732665" y="814172"/>
            <a:ext cx="7924800" cy="1249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9037"/>
              </a:lnSpc>
            </a:pPr>
            <a:r>
              <a:rPr lang="en-US" sz="10041" spc="-461">
                <a:solidFill>
                  <a:srgbClr val="00694C"/>
                </a:solidFill>
                <a:latin typeface="Raleway Medium"/>
              </a:rPr>
              <a:t>Problem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03369" y="2770822"/>
            <a:ext cx="11654756" cy="708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5053" lvl="1" indent="-362527">
              <a:lnSpc>
                <a:spcPts val="4701"/>
              </a:lnSpc>
              <a:buFont typeface="Arial"/>
              <a:buChar char="•"/>
            </a:pPr>
            <a:r>
              <a:rPr lang="en-US" sz="3358">
                <a:solidFill>
                  <a:srgbClr val="00694C"/>
                </a:solidFill>
                <a:latin typeface="Raleway Semi-Bold"/>
              </a:rPr>
              <a:t>This system is manual.</a:t>
            </a:r>
          </a:p>
          <a:p>
            <a:pPr>
              <a:lnSpc>
                <a:spcPts val="4701"/>
              </a:lnSpc>
            </a:pPr>
            <a:endParaRPr lang="en-US" sz="3358">
              <a:solidFill>
                <a:srgbClr val="00694C"/>
              </a:solidFill>
              <a:latin typeface="Raleway Semi-Bold"/>
            </a:endParaRPr>
          </a:p>
          <a:p>
            <a:pPr marL="725053" lvl="1" indent="-362527">
              <a:lnSpc>
                <a:spcPts val="4701"/>
              </a:lnSpc>
              <a:buFont typeface="Arial"/>
              <a:buChar char="•"/>
            </a:pPr>
            <a:r>
              <a:rPr lang="en-US" sz="3358">
                <a:solidFill>
                  <a:srgbClr val="00694C"/>
                </a:solidFill>
                <a:latin typeface="Raleway Semi-Bold"/>
              </a:rPr>
              <a:t> The information is very difficult to retrieve, for example, to find product availability or sales history.</a:t>
            </a:r>
          </a:p>
          <a:p>
            <a:pPr>
              <a:lnSpc>
                <a:spcPts val="4701"/>
              </a:lnSpc>
            </a:pPr>
            <a:endParaRPr lang="en-US" sz="3358">
              <a:solidFill>
                <a:srgbClr val="00694C"/>
              </a:solidFill>
              <a:latin typeface="Raleway Semi-Bold"/>
            </a:endParaRPr>
          </a:p>
          <a:p>
            <a:pPr marL="725053" lvl="1" indent="-362527">
              <a:lnSpc>
                <a:spcPts val="4701"/>
              </a:lnSpc>
              <a:buFont typeface="Arial"/>
              <a:buChar char="•"/>
            </a:pPr>
            <a:r>
              <a:rPr lang="en-US" sz="3358">
                <a:solidFill>
                  <a:srgbClr val="00694C"/>
                </a:solidFill>
                <a:latin typeface="Raleway Semi-Bold"/>
              </a:rPr>
              <a:t>Manual data entry has a chance of inaccuracy.</a:t>
            </a:r>
          </a:p>
          <a:p>
            <a:pPr>
              <a:lnSpc>
                <a:spcPts val="4701"/>
              </a:lnSpc>
            </a:pPr>
            <a:endParaRPr lang="en-US" sz="3358">
              <a:solidFill>
                <a:srgbClr val="00694C"/>
              </a:solidFill>
              <a:latin typeface="Raleway Semi-Bold"/>
            </a:endParaRPr>
          </a:p>
          <a:p>
            <a:pPr marL="725053" lvl="1" indent="-362527">
              <a:lnSpc>
                <a:spcPts val="4701"/>
              </a:lnSpc>
              <a:buFont typeface="Arial"/>
              <a:buChar char="•"/>
            </a:pPr>
            <a:r>
              <a:rPr lang="en-US" sz="3358">
                <a:solidFill>
                  <a:srgbClr val="00694C"/>
                </a:solidFill>
                <a:latin typeface="Raleway Semi-Bold"/>
              </a:rPr>
              <a:t>Manual data entry is inefficient.</a:t>
            </a:r>
          </a:p>
          <a:p>
            <a:pPr>
              <a:lnSpc>
                <a:spcPts val="4701"/>
              </a:lnSpc>
            </a:pPr>
            <a:endParaRPr lang="en-US" sz="3358">
              <a:solidFill>
                <a:srgbClr val="00694C"/>
              </a:solidFill>
              <a:latin typeface="Raleway Semi-Bold"/>
            </a:endParaRPr>
          </a:p>
          <a:p>
            <a:pPr marL="725053" lvl="1" indent="-362527">
              <a:lnSpc>
                <a:spcPts val="4701"/>
              </a:lnSpc>
              <a:buFont typeface="Arial"/>
              <a:buChar char="•"/>
            </a:pPr>
            <a:r>
              <a:rPr lang="en-US" sz="3358">
                <a:solidFill>
                  <a:srgbClr val="00694C"/>
                </a:solidFill>
                <a:latin typeface="Raleway Semi-Bold"/>
              </a:rPr>
              <a:t>Wastage of time.</a:t>
            </a:r>
          </a:p>
          <a:p>
            <a:pPr>
              <a:lnSpc>
                <a:spcPts val="4701"/>
              </a:lnSpc>
            </a:pPr>
            <a:endParaRPr lang="en-US" sz="3358">
              <a:solidFill>
                <a:srgbClr val="00694C"/>
              </a:solidFill>
              <a:latin typeface="Raleway Semi-Bold"/>
            </a:endParaRPr>
          </a:p>
          <a:p>
            <a:pPr>
              <a:lnSpc>
                <a:spcPts val="4701"/>
              </a:lnSpc>
              <a:spcBef>
                <a:spcPct val="0"/>
              </a:spcBef>
            </a:pPr>
            <a:endParaRPr lang="en-US" sz="3358">
              <a:solidFill>
                <a:srgbClr val="00694C"/>
              </a:solidFill>
              <a:latin typeface="Raleway Semi-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74304" y="957271"/>
            <a:ext cx="7924800" cy="1249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9037"/>
              </a:lnSpc>
            </a:pPr>
            <a:r>
              <a:rPr lang="en-US" sz="10041" spc="-461">
                <a:solidFill>
                  <a:srgbClr val="00694C"/>
                </a:solidFill>
                <a:latin typeface="Raleway Medium"/>
              </a:rPr>
              <a:t>Solution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59149" y="3265689"/>
            <a:ext cx="12455649" cy="5652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4878" lvl="1" indent="-387439">
              <a:lnSpc>
                <a:spcPts val="5024"/>
              </a:lnSpc>
              <a:buFont typeface="Arial"/>
              <a:buChar char="•"/>
            </a:pPr>
            <a:r>
              <a:rPr lang="en-US" sz="3589">
                <a:solidFill>
                  <a:srgbClr val="00694C"/>
                </a:solidFill>
                <a:latin typeface="Raleway Semi-Bold"/>
              </a:rPr>
              <a:t>It will be the Computer-based system.</a:t>
            </a:r>
          </a:p>
          <a:p>
            <a:pPr>
              <a:lnSpc>
                <a:spcPts val="5024"/>
              </a:lnSpc>
            </a:pPr>
            <a:endParaRPr lang="en-US" sz="3589">
              <a:solidFill>
                <a:srgbClr val="00694C"/>
              </a:solidFill>
              <a:latin typeface="Raleway Semi-Bold"/>
            </a:endParaRPr>
          </a:p>
          <a:p>
            <a:pPr marL="774878" lvl="1" indent="-387439">
              <a:lnSpc>
                <a:spcPts val="5024"/>
              </a:lnSpc>
              <a:buFont typeface="Arial"/>
              <a:buChar char="•"/>
            </a:pPr>
            <a:r>
              <a:rPr lang="en-US" sz="3589">
                <a:solidFill>
                  <a:srgbClr val="00694C"/>
                </a:solidFill>
                <a:latin typeface="Raleway Semi-Bold"/>
              </a:rPr>
              <a:t>Data entry becomes more efficient.</a:t>
            </a:r>
          </a:p>
          <a:p>
            <a:pPr>
              <a:lnSpc>
                <a:spcPts val="5024"/>
              </a:lnSpc>
            </a:pPr>
            <a:endParaRPr lang="en-US" sz="3589">
              <a:solidFill>
                <a:srgbClr val="00694C"/>
              </a:solidFill>
              <a:latin typeface="Raleway Semi-Bold"/>
            </a:endParaRPr>
          </a:p>
          <a:p>
            <a:pPr marL="774878" lvl="1" indent="-387439">
              <a:lnSpc>
                <a:spcPts val="5024"/>
              </a:lnSpc>
              <a:buFont typeface="Arial"/>
              <a:buChar char="•"/>
            </a:pPr>
            <a:r>
              <a:rPr lang="en-US" sz="3589">
                <a:solidFill>
                  <a:srgbClr val="00694C"/>
                </a:solidFill>
                <a:latin typeface="Raleway Semi-Bold"/>
              </a:rPr>
              <a:t>Reduction Of errors.</a:t>
            </a:r>
          </a:p>
          <a:p>
            <a:pPr>
              <a:lnSpc>
                <a:spcPts val="5024"/>
              </a:lnSpc>
            </a:pPr>
            <a:endParaRPr lang="en-US" sz="3589">
              <a:solidFill>
                <a:srgbClr val="00694C"/>
              </a:solidFill>
              <a:latin typeface="Raleway Semi-Bold"/>
            </a:endParaRPr>
          </a:p>
          <a:p>
            <a:pPr marL="774878" lvl="1" indent="-387439">
              <a:lnSpc>
                <a:spcPts val="5024"/>
              </a:lnSpc>
              <a:buFont typeface="Arial"/>
              <a:buChar char="•"/>
            </a:pPr>
            <a:r>
              <a:rPr lang="en-US" sz="3589">
                <a:solidFill>
                  <a:srgbClr val="00694C"/>
                </a:solidFill>
                <a:latin typeface="Raleway Semi-Bold"/>
              </a:rPr>
              <a:t>No Wastage of time.</a:t>
            </a:r>
          </a:p>
          <a:p>
            <a:pPr>
              <a:lnSpc>
                <a:spcPts val="5024"/>
              </a:lnSpc>
            </a:pPr>
            <a:endParaRPr lang="en-US" sz="3589">
              <a:solidFill>
                <a:srgbClr val="00694C"/>
              </a:solidFill>
              <a:latin typeface="Raleway Semi-Bold"/>
            </a:endParaRPr>
          </a:p>
          <a:p>
            <a:pPr>
              <a:lnSpc>
                <a:spcPts val="5024"/>
              </a:lnSpc>
              <a:spcBef>
                <a:spcPct val="0"/>
              </a:spcBef>
            </a:pPr>
            <a:endParaRPr lang="en-US" sz="3589">
              <a:solidFill>
                <a:srgbClr val="00694C"/>
              </a:solidFill>
              <a:latin typeface="Raleway Semi-Bold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9971718" y="1682754"/>
            <a:ext cx="7116470" cy="6921492"/>
            <a:chOff x="0" y="0"/>
            <a:chExt cx="9488627" cy="9228655"/>
          </a:xfrm>
        </p:grpSpPr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>
              <a:off x="0" y="0"/>
              <a:ext cx="9488627" cy="9228655"/>
              <a:chOff x="-148" y="-6350"/>
              <a:chExt cx="9488627" cy="9228655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-1737" y="7365104"/>
                <a:ext cx="1711399" cy="1857201"/>
              </a:xfrm>
              <a:custGeom>
                <a:avLst/>
                <a:gdLst/>
                <a:ahLst/>
                <a:cxnLst/>
                <a:rect l="l" t="t" r="r" b="b"/>
                <a:pathLst>
                  <a:path w="1711399" h="1857201">
                    <a:moveTo>
                      <a:pt x="1737" y="1857201"/>
                    </a:moveTo>
                    <a:lnTo>
                      <a:pt x="1737" y="143025"/>
                    </a:lnTo>
                    <a:cubicBezTo>
                      <a:pt x="0" y="105700"/>
                      <a:pt x="13625" y="69292"/>
                      <a:pt x="39440" y="42278"/>
                    </a:cubicBezTo>
                    <a:cubicBezTo>
                      <a:pt x="65254" y="15263"/>
                      <a:pt x="101006" y="0"/>
                      <a:pt x="138371" y="40"/>
                    </a:cubicBezTo>
                    <a:lnTo>
                      <a:pt x="1573029" y="40"/>
                    </a:lnTo>
                    <a:cubicBezTo>
                      <a:pt x="1610394" y="0"/>
                      <a:pt x="1646146" y="15263"/>
                      <a:pt x="1671960" y="42278"/>
                    </a:cubicBezTo>
                    <a:cubicBezTo>
                      <a:pt x="1697775" y="69292"/>
                      <a:pt x="1711400" y="105700"/>
                      <a:pt x="1709663" y="143025"/>
                    </a:cubicBezTo>
                    <a:lnTo>
                      <a:pt x="1709663" y="1857201"/>
                    </a:lnTo>
                    <a:close/>
                  </a:path>
                </a:pathLst>
              </a:custGeom>
              <a:solidFill>
                <a:srgbClr val="20B48C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7" name="Freeform 7"/>
              <p:cNvSpPr/>
              <p:nvPr/>
            </p:nvSpPr>
            <p:spPr>
              <a:xfrm>
                <a:off x="1945138" y="5527033"/>
                <a:ext cx="1707926" cy="3695272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3695272">
                    <a:moveTo>
                      <a:pt x="0" y="3695272"/>
                    </a:moveTo>
                    <a:lnTo>
                      <a:pt x="0" y="136634"/>
                    </a:lnTo>
                    <a:cubicBezTo>
                      <a:pt x="0" y="100397"/>
                      <a:pt x="14395" y="65643"/>
                      <a:pt x="40019" y="40019"/>
                    </a:cubicBezTo>
                    <a:cubicBezTo>
                      <a:pt x="65643" y="14395"/>
                      <a:pt x="100397" y="0"/>
                      <a:pt x="136634" y="0"/>
                    </a:cubicBezTo>
                    <a:lnTo>
                      <a:pt x="1571292" y="0"/>
                    </a:lnTo>
                    <a:cubicBezTo>
                      <a:pt x="1607530" y="0"/>
                      <a:pt x="1642283" y="14395"/>
                      <a:pt x="1667907" y="40019"/>
                    </a:cubicBezTo>
                    <a:cubicBezTo>
                      <a:pt x="1693531" y="65643"/>
                      <a:pt x="1707927" y="100397"/>
                      <a:pt x="1707927" y="136634"/>
                    </a:cubicBezTo>
                    <a:lnTo>
                      <a:pt x="1707927" y="3695272"/>
                    </a:lnTo>
                    <a:close/>
                  </a:path>
                </a:pathLst>
              </a:custGeom>
              <a:solidFill>
                <a:srgbClr val="20B48C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8" name="Freeform 8"/>
              <p:cNvSpPr/>
              <p:nvPr/>
            </p:nvSpPr>
            <p:spPr>
              <a:xfrm>
                <a:off x="3890276" y="3682572"/>
                <a:ext cx="1707926" cy="5539733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5539733">
                    <a:moveTo>
                      <a:pt x="0" y="5539733"/>
                    </a:moveTo>
                    <a:lnTo>
                      <a:pt x="0" y="136634"/>
                    </a:lnTo>
                    <a:cubicBezTo>
                      <a:pt x="0" y="100397"/>
                      <a:pt x="14396" y="65643"/>
                      <a:pt x="40019" y="40019"/>
                    </a:cubicBezTo>
                    <a:cubicBezTo>
                      <a:pt x="65643" y="14395"/>
                      <a:pt x="100397" y="0"/>
                      <a:pt x="136634" y="0"/>
                    </a:cubicBezTo>
                    <a:lnTo>
                      <a:pt x="1571293" y="0"/>
                    </a:lnTo>
                    <a:cubicBezTo>
                      <a:pt x="1607530" y="0"/>
                      <a:pt x="1642284" y="14395"/>
                      <a:pt x="1667908" y="40019"/>
                    </a:cubicBezTo>
                    <a:cubicBezTo>
                      <a:pt x="1693532" y="65643"/>
                      <a:pt x="1707927" y="100397"/>
                      <a:pt x="1707927" y="136634"/>
                    </a:cubicBezTo>
                    <a:lnTo>
                      <a:pt x="1707927" y="5539733"/>
                    </a:lnTo>
                    <a:close/>
                  </a:path>
                </a:pathLst>
              </a:custGeom>
              <a:solidFill>
                <a:srgbClr val="20B48C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5835415" y="1838111"/>
                <a:ext cx="1707926" cy="7384194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7384194">
                    <a:moveTo>
                      <a:pt x="0" y="7384194"/>
                    </a:moveTo>
                    <a:lnTo>
                      <a:pt x="0" y="136634"/>
                    </a:lnTo>
                    <a:cubicBezTo>
                      <a:pt x="0" y="61173"/>
                      <a:pt x="61173" y="0"/>
                      <a:pt x="136634" y="0"/>
                    </a:cubicBezTo>
                    <a:lnTo>
                      <a:pt x="1571292" y="0"/>
                    </a:lnTo>
                    <a:cubicBezTo>
                      <a:pt x="1607529" y="0"/>
                      <a:pt x="1642283" y="14395"/>
                      <a:pt x="1667907" y="40019"/>
                    </a:cubicBezTo>
                    <a:cubicBezTo>
                      <a:pt x="1693531" y="65643"/>
                      <a:pt x="1707926" y="100396"/>
                      <a:pt x="1707926" y="136634"/>
                    </a:cubicBezTo>
                    <a:lnTo>
                      <a:pt x="1707926" y="7384194"/>
                    </a:lnTo>
                    <a:close/>
                  </a:path>
                </a:pathLst>
              </a:custGeom>
              <a:solidFill>
                <a:srgbClr val="20B48C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" name="Freeform 10"/>
              <p:cNvSpPr/>
              <p:nvPr/>
            </p:nvSpPr>
            <p:spPr>
              <a:xfrm>
                <a:off x="7780553" y="-6350"/>
                <a:ext cx="1707926" cy="9228655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9228655">
                    <a:moveTo>
                      <a:pt x="0" y="9228655"/>
                    </a:moveTo>
                    <a:lnTo>
                      <a:pt x="0" y="136634"/>
                    </a:lnTo>
                    <a:cubicBezTo>
                      <a:pt x="0" y="100396"/>
                      <a:pt x="14395" y="65643"/>
                      <a:pt x="40019" y="40019"/>
                    </a:cubicBezTo>
                    <a:cubicBezTo>
                      <a:pt x="65643" y="14395"/>
                      <a:pt x="100397" y="0"/>
                      <a:pt x="136634" y="0"/>
                    </a:cubicBezTo>
                    <a:lnTo>
                      <a:pt x="1571292" y="0"/>
                    </a:lnTo>
                    <a:cubicBezTo>
                      <a:pt x="1607529" y="0"/>
                      <a:pt x="1642283" y="14395"/>
                      <a:pt x="1667907" y="40019"/>
                    </a:cubicBezTo>
                    <a:cubicBezTo>
                      <a:pt x="1693531" y="65643"/>
                      <a:pt x="1707926" y="100396"/>
                      <a:pt x="1707926" y="136634"/>
                    </a:cubicBezTo>
                    <a:lnTo>
                      <a:pt x="1707926" y="9228655"/>
                    </a:lnTo>
                    <a:close/>
                  </a:path>
                </a:pathLst>
              </a:custGeom>
              <a:solidFill>
                <a:srgbClr val="20B48C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0" y="8293725"/>
                <a:ext cx="1707926" cy="928581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928581">
                    <a:moveTo>
                      <a:pt x="0" y="0"/>
                    </a:moveTo>
                    <a:lnTo>
                      <a:pt x="1707926" y="0"/>
                    </a:lnTo>
                    <a:lnTo>
                      <a:pt x="1707926" y="928580"/>
                    </a:lnTo>
                    <a:lnTo>
                      <a:pt x="0" y="928580"/>
                    </a:lnTo>
                    <a:close/>
                  </a:path>
                </a:pathLst>
              </a:custGeom>
              <a:solidFill>
                <a:srgbClr val="28D1A3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" name="Freeform 12"/>
              <p:cNvSpPr/>
              <p:nvPr/>
            </p:nvSpPr>
            <p:spPr>
              <a:xfrm>
                <a:off x="1945138" y="6266088"/>
                <a:ext cx="1707926" cy="2956218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2956218">
                    <a:moveTo>
                      <a:pt x="0" y="0"/>
                    </a:moveTo>
                    <a:lnTo>
                      <a:pt x="1707927" y="0"/>
                    </a:lnTo>
                    <a:lnTo>
                      <a:pt x="1707927" y="2956217"/>
                    </a:lnTo>
                    <a:lnTo>
                      <a:pt x="0" y="2956217"/>
                    </a:lnTo>
                    <a:close/>
                  </a:path>
                </a:pathLst>
              </a:custGeom>
              <a:solidFill>
                <a:srgbClr val="28D1A3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3890276" y="4605861"/>
                <a:ext cx="1707926" cy="4616444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4616444">
                    <a:moveTo>
                      <a:pt x="0" y="0"/>
                    </a:moveTo>
                    <a:lnTo>
                      <a:pt x="1707927" y="0"/>
                    </a:lnTo>
                    <a:lnTo>
                      <a:pt x="1707927" y="4616444"/>
                    </a:lnTo>
                    <a:lnTo>
                      <a:pt x="0" y="4616444"/>
                    </a:lnTo>
                    <a:close/>
                  </a:path>
                </a:pathLst>
              </a:custGeom>
              <a:solidFill>
                <a:srgbClr val="28D1A3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5835415" y="3314950"/>
                <a:ext cx="1707926" cy="5907355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5907355">
                    <a:moveTo>
                      <a:pt x="0" y="0"/>
                    </a:moveTo>
                    <a:lnTo>
                      <a:pt x="1707926" y="0"/>
                    </a:lnTo>
                    <a:lnTo>
                      <a:pt x="1707926" y="5907355"/>
                    </a:lnTo>
                    <a:lnTo>
                      <a:pt x="0" y="5907355"/>
                    </a:lnTo>
                    <a:close/>
                  </a:path>
                </a:pathLst>
              </a:custGeom>
              <a:solidFill>
                <a:srgbClr val="28D1A3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7780553" y="1470235"/>
                <a:ext cx="1707926" cy="7752070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7752070">
                    <a:moveTo>
                      <a:pt x="0" y="0"/>
                    </a:moveTo>
                    <a:lnTo>
                      <a:pt x="1707926" y="0"/>
                    </a:lnTo>
                    <a:lnTo>
                      <a:pt x="1707926" y="7752070"/>
                    </a:lnTo>
                    <a:lnTo>
                      <a:pt x="0" y="7752070"/>
                    </a:lnTo>
                    <a:close/>
                  </a:path>
                </a:pathLst>
              </a:custGeom>
              <a:solidFill>
                <a:srgbClr val="28D1A3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6" name="Freeform 16"/>
              <p:cNvSpPr/>
              <p:nvPr/>
            </p:nvSpPr>
            <p:spPr>
              <a:xfrm>
                <a:off x="0" y="9222305"/>
                <a:ext cx="1707926" cy="0"/>
              </a:xfrm>
              <a:custGeom>
                <a:avLst/>
                <a:gdLst/>
                <a:ahLst/>
                <a:cxnLst/>
                <a:rect l="l" t="t" r="r" b="b"/>
                <a:pathLst>
                  <a:path w="1707926">
                    <a:moveTo>
                      <a:pt x="0" y="0"/>
                    </a:moveTo>
                    <a:lnTo>
                      <a:pt x="1707926" y="0"/>
                    </a:lnTo>
                    <a:lnTo>
                      <a:pt x="170792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9DFD0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7" name="Freeform 17"/>
              <p:cNvSpPr/>
              <p:nvPr/>
            </p:nvSpPr>
            <p:spPr>
              <a:xfrm>
                <a:off x="1945138" y="7744196"/>
                <a:ext cx="1707926" cy="1478109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1478109">
                    <a:moveTo>
                      <a:pt x="0" y="0"/>
                    </a:moveTo>
                    <a:lnTo>
                      <a:pt x="1707927" y="0"/>
                    </a:lnTo>
                    <a:lnTo>
                      <a:pt x="1707927" y="1478109"/>
                    </a:lnTo>
                    <a:lnTo>
                      <a:pt x="0" y="1478109"/>
                    </a:lnTo>
                    <a:close/>
                  </a:path>
                </a:pathLst>
              </a:custGeom>
              <a:solidFill>
                <a:srgbClr val="A9DFD0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8" name="Freeform 18"/>
              <p:cNvSpPr/>
              <p:nvPr/>
            </p:nvSpPr>
            <p:spPr>
              <a:xfrm>
                <a:off x="3890276" y="6452439"/>
                <a:ext cx="1707926" cy="2769867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2769867">
                    <a:moveTo>
                      <a:pt x="0" y="0"/>
                    </a:moveTo>
                    <a:lnTo>
                      <a:pt x="1707927" y="0"/>
                    </a:lnTo>
                    <a:lnTo>
                      <a:pt x="1707927" y="2769866"/>
                    </a:lnTo>
                    <a:lnTo>
                      <a:pt x="0" y="2769866"/>
                    </a:lnTo>
                    <a:close/>
                  </a:path>
                </a:pathLst>
              </a:custGeom>
              <a:solidFill>
                <a:srgbClr val="A9DFD0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9" name="Freeform 19"/>
              <p:cNvSpPr/>
              <p:nvPr/>
            </p:nvSpPr>
            <p:spPr>
              <a:xfrm>
                <a:off x="5835415" y="5899418"/>
                <a:ext cx="1707926" cy="3322887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3322887">
                    <a:moveTo>
                      <a:pt x="0" y="0"/>
                    </a:moveTo>
                    <a:lnTo>
                      <a:pt x="1707926" y="0"/>
                    </a:lnTo>
                    <a:lnTo>
                      <a:pt x="1707926" y="3322887"/>
                    </a:lnTo>
                    <a:lnTo>
                      <a:pt x="0" y="3322887"/>
                    </a:lnTo>
                    <a:close/>
                  </a:path>
                </a:pathLst>
              </a:custGeom>
              <a:solidFill>
                <a:srgbClr val="A9DFD0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0" name="Freeform 20"/>
              <p:cNvSpPr/>
              <p:nvPr/>
            </p:nvSpPr>
            <p:spPr>
              <a:xfrm>
                <a:off x="7780553" y="5161697"/>
                <a:ext cx="1707926" cy="4060608"/>
              </a:xfrm>
              <a:custGeom>
                <a:avLst/>
                <a:gdLst/>
                <a:ahLst/>
                <a:cxnLst/>
                <a:rect l="l" t="t" r="r" b="b"/>
                <a:pathLst>
                  <a:path w="1707926" h="4060608">
                    <a:moveTo>
                      <a:pt x="0" y="0"/>
                    </a:moveTo>
                    <a:lnTo>
                      <a:pt x="1707926" y="0"/>
                    </a:lnTo>
                    <a:lnTo>
                      <a:pt x="1707926" y="4060608"/>
                    </a:lnTo>
                    <a:lnTo>
                      <a:pt x="0" y="4060608"/>
                    </a:lnTo>
                    <a:close/>
                  </a:path>
                </a:pathLst>
              </a:custGeom>
              <a:solidFill>
                <a:srgbClr val="A9DFD0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97251" y="4028229"/>
            <a:ext cx="5293498" cy="4944885"/>
            <a:chOff x="0" y="0"/>
            <a:chExt cx="1394172" cy="13023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15665" y="1876425"/>
            <a:ext cx="13856669" cy="1249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9037"/>
              </a:lnSpc>
            </a:pPr>
            <a:r>
              <a:rPr lang="en-US" sz="10041" spc="-461">
                <a:solidFill>
                  <a:srgbClr val="00694C"/>
                </a:solidFill>
                <a:latin typeface="Raleway Medium"/>
              </a:rPr>
              <a:t>Data Requirement...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4028229"/>
            <a:ext cx="5293498" cy="4944885"/>
            <a:chOff x="0" y="0"/>
            <a:chExt cx="1394172" cy="130235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965802" y="4028229"/>
            <a:ext cx="5293498" cy="4944885"/>
            <a:chOff x="0" y="0"/>
            <a:chExt cx="1394172" cy="130235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291686" y="4513981"/>
            <a:ext cx="4252372" cy="1209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4501"/>
              </a:lnSpc>
            </a:pPr>
            <a:r>
              <a:rPr lang="en-US" sz="5001" spc="-230">
                <a:solidFill>
                  <a:srgbClr val="00694C"/>
                </a:solidFill>
                <a:latin typeface="Raleway Medium"/>
              </a:rPr>
              <a:t>SUPPLIERS Table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381513" y="4411133"/>
            <a:ext cx="5584289" cy="1529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960"/>
              </a:lnSpc>
            </a:pPr>
            <a:r>
              <a:rPr lang="en-US" sz="4400" spc="-202">
                <a:solidFill>
                  <a:srgbClr val="00694C"/>
                </a:solidFill>
                <a:latin typeface="Raleway Medium"/>
              </a:rPr>
              <a:t>BROUGHT FROM Table (Relates Suppliers to Products)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137252" y="4323504"/>
            <a:ext cx="4773203" cy="532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4050"/>
              </a:lnSpc>
            </a:pPr>
            <a:r>
              <a:rPr lang="en-US" sz="4500" spc="-206" dirty="0">
                <a:solidFill>
                  <a:srgbClr val="00694C"/>
                </a:solidFill>
                <a:latin typeface="Raleway Medium"/>
              </a:rPr>
              <a:t>Product Table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32304" y="6133254"/>
            <a:ext cx="5293498" cy="245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2345" lvl="1" indent="-251172" algn="just">
              <a:lnSpc>
                <a:spcPts val="3257"/>
              </a:lnSpc>
              <a:buFont typeface="Arial"/>
              <a:buChar char="•"/>
            </a:pPr>
            <a:r>
              <a:rPr lang="en-US" sz="2326">
                <a:solidFill>
                  <a:srgbClr val="00694C"/>
                </a:solidFill>
                <a:latin typeface="Raleway Bold"/>
              </a:rPr>
              <a:t>Sid: Supplier ID (Primary Key)</a:t>
            </a:r>
          </a:p>
          <a:p>
            <a:pPr marL="502345" lvl="1" indent="-251172" algn="just">
              <a:lnSpc>
                <a:spcPts val="3257"/>
              </a:lnSpc>
              <a:buFont typeface="Arial"/>
              <a:buChar char="•"/>
            </a:pPr>
            <a:r>
              <a:rPr lang="en-US" sz="2326">
                <a:solidFill>
                  <a:srgbClr val="00694C"/>
                </a:solidFill>
                <a:latin typeface="Raleway Bold"/>
              </a:rPr>
              <a:t>Sname: Supplier Name</a:t>
            </a:r>
          </a:p>
          <a:p>
            <a:pPr marL="502345" lvl="1" indent="-251172" algn="just">
              <a:lnSpc>
                <a:spcPts val="3257"/>
              </a:lnSpc>
              <a:buFont typeface="Arial"/>
              <a:buChar char="•"/>
            </a:pPr>
            <a:r>
              <a:rPr lang="en-US" sz="2326">
                <a:solidFill>
                  <a:srgbClr val="00694C"/>
                </a:solidFill>
                <a:latin typeface="Raleway Bold"/>
              </a:rPr>
              <a:t>Sphone: Supplier Phone Number</a:t>
            </a:r>
          </a:p>
          <a:p>
            <a:pPr marL="502345" lvl="1" indent="-251172" algn="just">
              <a:lnSpc>
                <a:spcPts val="3257"/>
              </a:lnSpc>
              <a:buFont typeface="Arial"/>
              <a:buChar char="•"/>
            </a:pPr>
            <a:r>
              <a:rPr lang="en-US" sz="2326">
                <a:solidFill>
                  <a:srgbClr val="00694C"/>
                </a:solidFill>
                <a:latin typeface="Raleway Bold"/>
              </a:rPr>
              <a:t>Saddress: Supplier Address</a:t>
            </a:r>
          </a:p>
          <a:p>
            <a:pPr marL="502345" lvl="1" indent="-251172" algn="just">
              <a:lnSpc>
                <a:spcPts val="3257"/>
              </a:lnSpc>
              <a:buFont typeface="Arial"/>
              <a:buChar char="•"/>
            </a:pPr>
            <a:r>
              <a:rPr lang="en-US" sz="2326">
                <a:solidFill>
                  <a:srgbClr val="00694C"/>
                </a:solidFill>
                <a:latin typeface="Raleway Bold"/>
              </a:rPr>
              <a:t>Semall: Supplier Email Address</a:t>
            </a:r>
          </a:p>
          <a:p>
            <a:pPr algn="just">
              <a:lnSpc>
                <a:spcPts val="3257"/>
              </a:lnSpc>
              <a:spcBef>
                <a:spcPct val="0"/>
              </a:spcBef>
            </a:pPr>
            <a:endParaRPr lang="en-US" sz="2326">
              <a:solidFill>
                <a:srgbClr val="00694C"/>
              </a:solidFill>
              <a:latin typeface="Raleway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6611235" y="6611812"/>
            <a:ext cx="4995711" cy="2436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3048" lvl="1" indent="-251524" algn="just">
              <a:lnSpc>
                <a:spcPts val="3262"/>
              </a:lnSpc>
              <a:buFont typeface="Arial"/>
              <a:buChar char="•"/>
            </a:pPr>
            <a:r>
              <a:rPr lang="en-US" sz="2330" dirty="0">
                <a:solidFill>
                  <a:srgbClr val="00694C"/>
                </a:solidFill>
                <a:latin typeface="Raleway Bold"/>
              </a:rPr>
              <a:t>Sid: Supplier ID (Foreign Key)</a:t>
            </a:r>
          </a:p>
          <a:p>
            <a:pPr marL="503048" lvl="1" indent="-251524" algn="just">
              <a:lnSpc>
                <a:spcPts val="3262"/>
              </a:lnSpc>
              <a:buFont typeface="Arial"/>
              <a:buChar char="•"/>
            </a:pPr>
            <a:r>
              <a:rPr lang="en-US" sz="2330" dirty="0" err="1">
                <a:solidFill>
                  <a:srgbClr val="00694C"/>
                </a:solidFill>
                <a:latin typeface="Raleway Bold"/>
              </a:rPr>
              <a:t>Sname</a:t>
            </a:r>
            <a:r>
              <a:rPr lang="en-US" sz="2330" dirty="0">
                <a:solidFill>
                  <a:srgbClr val="00694C"/>
                </a:solidFill>
                <a:latin typeface="Raleway Bold"/>
              </a:rPr>
              <a:t>: Product ID</a:t>
            </a:r>
          </a:p>
          <a:p>
            <a:pPr marL="503048" lvl="1" indent="-251524" algn="just">
              <a:lnSpc>
                <a:spcPts val="3262"/>
              </a:lnSpc>
              <a:buFont typeface="Arial"/>
              <a:buChar char="•"/>
            </a:pPr>
            <a:r>
              <a:rPr lang="en-US" sz="2330" dirty="0">
                <a:solidFill>
                  <a:srgbClr val="00694C"/>
                </a:solidFill>
                <a:latin typeface="Raleway Bold"/>
              </a:rPr>
              <a:t>(Other attributes like Phone, Address, Email)</a:t>
            </a:r>
          </a:p>
          <a:p>
            <a:pPr marL="503048" lvl="1" indent="-251524" algn="just">
              <a:lnSpc>
                <a:spcPts val="3262"/>
              </a:lnSpc>
              <a:buFont typeface="Arial"/>
              <a:buChar char="•"/>
            </a:pPr>
            <a:endParaRPr lang="en-US" sz="2330" dirty="0">
              <a:solidFill>
                <a:srgbClr val="00694C"/>
              </a:solidFill>
              <a:latin typeface="Raleway Bold"/>
            </a:endParaR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endParaRPr lang="en-US" sz="2330" dirty="0">
              <a:solidFill>
                <a:srgbClr val="00694C"/>
              </a:solidFill>
              <a:latin typeface="Raleway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2076499" y="6133254"/>
            <a:ext cx="4583625" cy="2882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2" lvl="1" indent="-215901" algn="just">
              <a:lnSpc>
                <a:spcPts val="2800"/>
              </a:lnSpc>
              <a:buFont typeface="Arial"/>
              <a:buChar char="•"/>
            </a:pPr>
            <a:r>
              <a:rPr lang="en-US" sz="2000" dirty="0" err="1">
                <a:solidFill>
                  <a:srgbClr val="00694C"/>
                </a:solidFill>
                <a:latin typeface="Raleway Bold"/>
              </a:rPr>
              <a:t>Pid</a:t>
            </a:r>
            <a:r>
              <a:rPr lang="en-US" sz="2000" dirty="0">
                <a:solidFill>
                  <a:srgbClr val="00694C"/>
                </a:solidFill>
                <a:latin typeface="Raleway Bold"/>
              </a:rPr>
              <a:t>: Product ID (Primary Key)</a:t>
            </a:r>
          </a:p>
          <a:p>
            <a:pPr marL="431802" lvl="1" indent="-215901" algn="just">
              <a:lnSpc>
                <a:spcPts val="2800"/>
              </a:lnSpc>
              <a:buFont typeface="Arial"/>
              <a:buChar char="•"/>
            </a:pPr>
            <a:r>
              <a:rPr lang="en-US" sz="2000" dirty="0" err="1">
                <a:solidFill>
                  <a:srgbClr val="00694C"/>
                </a:solidFill>
                <a:latin typeface="Raleway Bold"/>
              </a:rPr>
              <a:t>Ptype</a:t>
            </a:r>
            <a:r>
              <a:rPr lang="en-US" sz="2000" dirty="0">
                <a:solidFill>
                  <a:srgbClr val="00694C"/>
                </a:solidFill>
                <a:latin typeface="Raleway Bold"/>
              </a:rPr>
              <a:t>: Product Type</a:t>
            </a:r>
          </a:p>
          <a:p>
            <a:pPr marL="431802" lvl="1" indent="-215901" algn="just">
              <a:lnSpc>
                <a:spcPts val="2800"/>
              </a:lnSpc>
              <a:buFont typeface="Arial"/>
              <a:buChar char="•"/>
            </a:pPr>
            <a:r>
              <a:rPr lang="en-US" sz="2000" dirty="0" err="1">
                <a:solidFill>
                  <a:srgbClr val="00694C"/>
                </a:solidFill>
                <a:latin typeface="Raleway Bold"/>
              </a:rPr>
              <a:t>Pname</a:t>
            </a:r>
            <a:r>
              <a:rPr lang="en-US" sz="2000" dirty="0">
                <a:solidFill>
                  <a:srgbClr val="00694C"/>
                </a:solidFill>
                <a:latin typeface="Raleway Bold"/>
              </a:rPr>
              <a:t>: Product Name</a:t>
            </a:r>
          </a:p>
          <a:p>
            <a:pPr marL="431802" lvl="1" indent="-215901" algn="just">
              <a:lnSpc>
                <a:spcPts val="2800"/>
              </a:lnSpc>
              <a:buFont typeface="Arial"/>
              <a:buChar char="•"/>
            </a:pPr>
            <a:r>
              <a:rPr lang="en-US" sz="2000" dirty="0" err="1">
                <a:solidFill>
                  <a:srgbClr val="00694C"/>
                </a:solidFill>
                <a:latin typeface="Raleway Bold"/>
              </a:rPr>
              <a:t>Mprice</a:t>
            </a:r>
            <a:r>
              <a:rPr lang="en-US" sz="2000" dirty="0">
                <a:solidFill>
                  <a:srgbClr val="00694C"/>
                </a:solidFill>
                <a:latin typeface="Raleway Bold"/>
              </a:rPr>
              <a:t>: Manufacturer Price</a:t>
            </a:r>
          </a:p>
          <a:p>
            <a:pPr marL="431802" lvl="1" indent="-215901" algn="just">
              <a:lnSpc>
                <a:spcPts val="2800"/>
              </a:lnSpc>
              <a:buFont typeface="Arial"/>
              <a:buChar char="•"/>
            </a:pPr>
            <a:r>
              <a:rPr lang="en-US" sz="2000" dirty="0" err="1">
                <a:solidFill>
                  <a:srgbClr val="00694C"/>
                </a:solidFill>
                <a:latin typeface="Raleway Bold"/>
              </a:rPr>
              <a:t>Cprice</a:t>
            </a:r>
            <a:r>
              <a:rPr lang="en-US" sz="2000" dirty="0">
                <a:solidFill>
                  <a:srgbClr val="00694C"/>
                </a:solidFill>
                <a:latin typeface="Raleway Bold"/>
              </a:rPr>
              <a:t>: Customer Price</a:t>
            </a:r>
          </a:p>
          <a:p>
            <a:pPr marL="431802" lvl="1" indent="-215901" algn="just">
              <a:lnSpc>
                <a:spcPts val="2800"/>
              </a:lnSpc>
              <a:buFont typeface="Arial"/>
              <a:buChar char="•"/>
            </a:pPr>
            <a:r>
              <a:rPr lang="en-US" sz="2000" dirty="0" err="1">
                <a:solidFill>
                  <a:srgbClr val="00694C"/>
                </a:solidFill>
                <a:latin typeface="Raleway Bold"/>
              </a:rPr>
              <a:t>Pquant</a:t>
            </a:r>
            <a:r>
              <a:rPr lang="en-US" sz="2000" dirty="0">
                <a:solidFill>
                  <a:srgbClr val="00694C"/>
                </a:solidFill>
                <a:latin typeface="Raleway Bold"/>
              </a:rPr>
              <a:t>: Product Quantity in Stock</a:t>
            </a:r>
          </a:p>
          <a:p>
            <a:pPr marL="431802" lvl="1" indent="-215901" algn="just">
              <a:lnSpc>
                <a:spcPts val="2800"/>
              </a:lnSpc>
              <a:buFont typeface="Arial"/>
              <a:buChar char="•"/>
            </a:pPr>
            <a:r>
              <a:rPr lang="en-US" sz="2000" dirty="0">
                <a:solidFill>
                  <a:srgbClr val="00694C"/>
                </a:solidFill>
                <a:latin typeface="Raleway Bold"/>
              </a:rPr>
              <a:t>Sid: Supplier ID (Foreign key)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000" dirty="0">
              <a:solidFill>
                <a:srgbClr val="00694C"/>
              </a:solidFill>
              <a:latin typeface="Raleway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97251" y="4028229"/>
            <a:ext cx="5293498" cy="4944885"/>
            <a:chOff x="0" y="0"/>
            <a:chExt cx="1394172" cy="13023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15665" y="1876425"/>
            <a:ext cx="13856669" cy="1249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9037"/>
              </a:lnSpc>
            </a:pPr>
            <a:r>
              <a:rPr lang="en-US" sz="10041" spc="-461">
                <a:solidFill>
                  <a:srgbClr val="00694C"/>
                </a:solidFill>
                <a:latin typeface="Raleway Medium"/>
              </a:rPr>
              <a:t>Data Requirement...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4028229"/>
            <a:ext cx="5293498" cy="4944885"/>
            <a:chOff x="0" y="0"/>
            <a:chExt cx="1394172" cy="130235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965802" y="4028229"/>
            <a:ext cx="5293498" cy="4944885"/>
            <a:chOff x="0" y="0"/>
            <a:chExt cx="1394172" cy="130235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94172" cy="1302357"/>
            </a:xfrm>
            <a:custGeom>
              <a:avLst/>
              <a:gdLst/>
              <a:ahLst/>
              <a:cxnLst/>
              <a:rect l="l" t="t" r="r" b="b"/>
              <a:pathLst>
                <a:path w="1394172" h="1302357">
                  <a:moveTo>
                    <a:pt x="11700" y="0"/>
                  </a:moveTo>
                  <a:lnTo>
                    <a:pt x="1382472" y="0"/>
                  </a:lnTo>
                  <a:cubicBezTo>
                    <a:pt x="1388934" y="0"/>
                    <a:pt x="1394172" y="5238"/>
                    <a:pt x="1394172" y="11700"/>
                  </a:cubicBezTo>
                  <a:lnTo>
                    <a:pt x="1394172" y="1290656"/>
                  </a:lnTo>
                  <a:cubicBezTo>
                    <a:pt x="1394172" y="1297118"/>
                    <a:pt x="1388934" y="1302357"/>
                    <a:pt x="1382472" y="1302357"/>
                  </a:cubicBezTo>
                  <a:lnTo>
                    <a:pt x="11700" y="1302357"/>
                  </a:lnTo>
                  <a:cubicBezTo>
                    <a:pt x="5238" y="1302357"/>
                    <a:pt x="0" y="1297118"/>
                    <a:pt x="0" y="1290656"/>
                  </a:cubicBezTo>
                  <a:lnTo>
                    <a:pt x="0" y="11700"/>
                  </a:lnTo>
                  <a:cubicBezTo>
                    <a:pt x="0" y="5238"/>
                    <a:pt x="5238" y="0"/>
                    <a:pt x="11700" y="0"/>
                  </a:cubicBezTo>
                  <a:close/>
                </a:path>
              </a:pathLst>
            </a:custGeom>
            <a:solidFill>
              <a:srgbClr val="A9DFD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213848" y="4411133"/>
            <a:ext cx="4824766" cy="1529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961"/>
              </a:lnSpc>
            </a:pPr>
            <a:r>
              <a:rPr lang="en-US" sz="4401" spc="-202">
                <a:solidFill>
                  <a:srgbClr val="00694C"/>
                </a:solidFill>
                <a:latin typeface="Raleway Medium"/>
              </a:rPr>
              <a:t>BUYS Table (Relates Customers to Purchases)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316946" y="4411133"/>
            <a:ext cx="5584289" cy="539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960"/>
              </a:lnSpc>
            </a:pPr>
            <a:r>
              <a:rPr lang="en-US" sz="4400" spc="-202">
                <a:solidFill>
                  <a:srgbClr val="00694C"/>
                </a:solidFill>
                <a:latin typeface="Raleway Medium"/>
              </a:rPr>
              <a:t>EMPLOYEE Table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901235" y="4253788"/>
            <a:ext cx="5358065" cy="2105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4050"/>
              </a:lnSpc>
            </a:pPr>
            <a:r>
              <a:rPr lang="en-US" sz="4500" spc="-206">
                <a:solidFill>
                  <a:srgbClr val="00694C"/>
                </a:solidFill>
                <a:latin typeface="Raleway Medium"/>
              </a:rPr>
              <a:t>SERVES Table (Relates Employees to Customers They Serve):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72930" y="6401106"/>
            <a:ext cx="5106601" cy="2333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499" lvl="1" indent="-226750" algn="just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694C"/>
                </a:solidFill>
                <a:latin typeface="Raleway Bold"/>
              </a:rPr>
              <a:t>Cid: Customer ID (Foreign Key)</a:t>
            </a:r>
          </a:p>
          <a:p>
            <a:pPr marL="453499" lvl="1" indent="-226750" algn="just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694C"/>
                </a:solidFill>
                <a:latin typeface="Raleway Bold"/>
              </a:rPr>
              <a:t>CName: Customer Name</a:t>
            </a:r>
          </a:p>
          <a:p>
            <a:pPr marL="453499" lvl="1" indent="-226750" algn="just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694C"/>
                </a:solidFill>
                <a:latin typeface="Raleway Bold"/>
              </a:rPr>
              <a:t>CPhone: Customer Phone Number</a:t>
            </a:r>
          </a:p>
          <a:p>
            <a:pPr marL="453499" lvl="1" indent="-226750" algn="just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694C"/>
                </a:solidFill>
                <a:latin typeface="Raleway Bold"/>
              </a:rPr>
              <a:t>Address: Customer Address</a:t>
            </a:r>
          </a:p>
          <a:p>
            <a:pPr marL="453499" lvl="1" indent="-226750" algn="just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694C"/>
                </a:solidFill>
                <a:latin typeface="Raleway Bold"/>
              </a:rPr>
              <a:t>joinDate:Date of Joining (Customer)</a:t>
            </a:r>
          </a:p>
          <a:p>
            <a:pPr marL="453499" lvl="1" indent="-226750" algn="just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694C"/>
                </a:solidFill>
                <a:latin typeface="Raleway Bold"/>
              </a:rPr>
              <a:t>CSpent:Amount Spent by Customer</a:t>
            </a:r>
          </a:p>
          <a:p>
            <a:pPr algn="just">
              <a:lnSpc>
                <a:spcPts val="700"/>
              </a:lnSpc>
              <a:spcBef>
                <a:spcPct val="0"/>
              </a:spcBef>
            </a:pPr>
            <a:endParaRPr lang="en-US" sz="2100">
              <a:solidFill>
                <a:srgbClr val="00694C"/>
              </a:solidFill>
              <a:latin typeface="Raleway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6434720" y="5588059"/>
            <a:ext cx="5348741" cy="3385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9227" lvl="1" indent="-209614" algn="just">
              <a:lnSpc>
                <a:spcPts val="2718"/>
              </a:lnSpc>
              <a:buFont typeface="Arial"/>
              <a:buChar char="•"/>
            </a:pPr>
            <a:r>
              <a:rPr lang="en-US" sz="1941">
                <a:solidFill>
                  <a:srgbClr val="00694C"/>
                </a:solidFill>
                <a:latin typeface="Raleway Bold"/>
              </a:rPr>
              <a:t>EId: Employee ID (Primary Key)</a:t>
            </a:r>
          </a:p>
          <a:p>
            <a:pPr marL="419227" lvl="1" indent="-209614" algn="just">
              <a:lnSpc>
                <a:spcPts val="2718"/>
              </a:lnSpc>
              <a:buFont typeface="Arial"/>
              <a:buChar char="•"/>
            </a:pPr>
            <a:r>
              <a:rPr lang="en-US" sz="1941">
                <a:solidFill>
                  <a:srgbClr val="00694C"/>
                </a:solidFill>
                <a:latin typeface="Raleway Bold"/>
              </a:rPr>
              <a:t>Name: Employee Name</a:t>
            </a:r>
          </a:p>
          <a:p>
            <a:pPr marL="419227" lvl="1" indent="-209614" algn="just">
              <a:lnSpc>
                <a:spcPts val="2718"/>
              </a:lnSpc>
              <a:buFont typeface="Arial"/>
              <a:buChar char="•"/>
            </a:pPr>
            <a:r>
              <a:rPr lang="en-US" sz="1941">
                <a:solidFill>
                  <a:srgbClr val="00694C"/>
                </a:solidFill>
                <a:latin typeface="Raleway Bold"/>
              </a:rPr>
              <a:t>Age: Employee Age</a:t>
            </a:r>
          </a:p>
          <a:p>
            <a:pPr marL="419227" lvl="1" indent="-209614" algn="just">
              <a:lnSpc>
                <a:spcPts val="2718"/>
              </a:lnSpc>
              <a:buFont typeface="Arial"/>
              <a:buChar char="•"/>
            </a:pPr>
            <a:r>
              <a:rPr lang="en-US" sz="1941">
                <a:solidFill>
                  <a:srgbClr val="00694C"/>
                </a:solidFill>
                <a:latin typeface="Raleway Bold"/>
              </a:rPr>
              <a:t>PhoneNumber: Employee Phone Number</a:t>
            </a:r>
          </a:p>
          <a:p>
            <a:pPr marL="419227" lvl="1" indent="-209614" algn="just">
              <a:lnSpc>
                <a:spcPts val="2718"/>
              </a:lnSpc>
              <a:buFont typeface="Arial"/>
              <a:buChar char="•"/>
            </a:pPr>
            <a:r>
              <a:rPr lang="en-US" sz="1941">
                <a:solidFill>
                  <a:srgbClr val="00694C"/>
                </a:solidFill>
                <a:latin typeface="Raleway Bold"/>
              </a:rPr>
              <a:t>Address: Employee Address</a:t>
            </a:r>
          </a:p>
          <a:p>
            <a:pPr marL="419227" lvl="1" indent="-209614" algn="just">
              <a:lnSpc>
                <a:spcPts val="2718"/>
              </a:lnSpc>
              <a:buFont typeface="Arial"/>
              <a:buChar char="•"/>
            </a:pPr>
            <a:r>
              <a:rPr lang="en-US" sz="1941">
                <a:solidFill>
                  <a:srgbClr val="00694C"/>
                </a:solidFill>
                <a:latin typeface="Raleway Bold"/>
              </a:rPr>
              <a:t>DateOfJoining:Date of Joining (Employee)</a:t>
            </a:r>
          </a:p>
          <a:p>
            <a:pPr marL="419227" lvl="1" indent="-209614" algn="just">
              <a:lnSpc>
                <a:spcPts val="2718"/>
              </a:lnSpc>
              <a:buFont typeface="Arial"/>
              <a:buChar char="•"/>
            </a:pPr>
            <a:r>
              <a:rPr lang="en-US" sz="1941">
                <a:solidFill>
                  <a:srgbClr val="00694C"/>
                </a:solidFill>
                <a:latin typeface="Raleway Bold"/>
              </a:rPr>
              <a:t>Salary: Employee Salary</a:t>
            </a:r>
          </a:p>
          <a:p>
            <a:pPr marL="419227" lvl="1" indent="-209614" algn="just">
              <a:lnSpc>
                <a:spcPts val="2718"/>
              </a:lnSpc>
              <a:buFont typeface="Arial"/>
              <a:buChar char="•"/>
            </a:pPr>
            <a:r>
              <a:rPr lang="en-US" sz="1941">
                <a:solidFill>
                  <a:srgbClr val="00694C"/>
                </a:solidFill>
                <a:latin typeface="Raleway Bold"/>
              </a:rPr>
              <a:t>Department: Employee Department</a:t>
            </a:r>
          </a:p>
          <a:p>
            <a:pPr marL="419227" lvl="1" indent="-209614" algn="just">
              <a:lnSpc>
                <a:spcPts val="2718"/>
              </a:lnSpc>
              <a:buFont typeface="Arial"/>
              <a:buChar char="•"/>
            </a:pPr>
            <a:r>
              <a:rPr lang="en-US" sz="1941">
                <a:solidFill>
                  <a:srgbClr val="00694C"/>
                </a:solidFill>
                <a:latin typeface="Raleway Bold"/>
              </a:rPr>
              <a:t>EId(Manageror SupervisorID,if applicable)</a:t>
            </a:r>
          </a:p>
          <a:p>
            <a:pPr algn="just">
              <a:lnSpc>
                <a:spcPts val="2698"/>
              </a:lnSpc>
              <a:spcBef>
                <a:spcPct val="0"/>
              </a:spcBef>
            </a:pPr>
            <a:endParaRPr lang="en-US" sz="1941">
              <a:solidFill>
                <a:srgbClr val="00694C"/>
              </a:solidFill>
              <a:latin typeface="Raleway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2265390" y="6665876"/>
            <a:ext cx="4694322" cy="2069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4981" lvl="1" indent="-247490" algn="just">
              <a:lnSpc>
                <a:spcPts val="3209"/>
              </a:lnSpc>
              <a:buFont typeface="Arial"/>
              <a:buChar char="•"/>
            </a:pPr>
            <a:r>
              <a:rPr lang="en-US" sz="2292">
                <a:solidFill>
                  <a:srgbClr val="00694C"/>
                </a:solidFill>
                <a:latin typeface="Raleway Bold"/>
              </a:rPr>
              <a:t>EId: Employee ID (Foreign Key)</a:t>
            </a:r>
          </a:p>
          <a:p>
            <a:pPr marL="494981" lvl="1" indent="-247490" algn="just">
              <a:lnSpc>
                <a:spcPts val="3209"/>
              </a:lnSpc>
              <a:buFont typeface="Arial"/>
              <a:buChar char="•"/>
            </a:pPr>
            <a:r>
              <a:rPr lang="en-US" sz="2292">
                <a:solidFill>
                  <a:srgbClr val="00694C"/>
                </a:solidFill>
                <a:latin typeface="Raleway Bold"/>
              </a:rPr>
              <a:t>Cid: Customer ID (Foreign Key)</a:t>
            </a:r>
          </a:p>
          <a:p>
            <a:pPr algn="just">
              <a:lnSpc>
                <a:spcPts val="3691"/>
              </a:lnSpc>
              <a:spcBef>
                <a:spcPct val="0"/>
              </a:spcBef>
            </a:pPr>
            <a:endParaRPr lang="en-US" sz="2292">
              <a:solidFill>
                <a:srgbClr val="00694C"/>
              </a:solidFill>
              <a:latin typeface="Raleway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F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DA2241-8C25-6342-644D-8311892C0C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960120"/>
            <a:ext cx="12192000" cy="836676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134600" y="1485900"/>
            <a:ext cx="5848115" cy="1711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6484"/>
              </a:lnSpc>
            </a:pPr>
            <a:r>
              <a:rPr lang="en-US" sz="7205" spc="-331" dirty="0">
                <a:solidFill>
                  <a:srgbClr val="A9DFD0"/>
                </a:solidFill>
                <a:latin typeface="Zico Display Inline"/>
              </a:rPr>
              <a:t>ER   Diagram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67B89F-3656-26FD-6EEF-3488DD72C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166" y="1588462"/>
            <a:ext cx="14631668" cy="71100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C00574-085D-DC5F-4E16-720095C7097A}"/>
              </a:ext>
            </a:extLst>
          </p:cNvPr>
          <p:cNvSpPr txBox="1"/>
          <p:nvPr/>
        </p:nvSpPr>
        <p:spPr>
          <a:xfrm>
            <a:off x="1828166" y="495300"/>
            <a:ext cx="56394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Arial Black" panose="020B0A04020102020204" pitchFamily="34" charset="0"/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2094532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CDE0BC-5074-8710-436D-53D1D9D96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993" y="1554169"/>
            <a:ext cx="14464013" cy="71786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538643-9739-8955-0B34-7A3C26D51DEE}"/>
              </a:ext>
            </a:extLst>
          </p:cNvPr>
          <p:cNvSpPr txBox="1"/>
          <p:nvPr/>
        </p:nvSpPr>
        <p:spPr>
          <a:xfrm>
            <a:off x="1911993" y="495300"/>
            <a:ext cx="65462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Arial Black" panose="020B0A04020102020204" pitchFamily="34" charset="0"/>
              </a:rPr>
              <a:t>Table Display</a:t>
            </a:r>
          </a:p>
        </p:txBody>
      </p:sp>
    </p:spTree>
    <p:extLst>
      <p:ext uri="{BB962C8B-B14F-4D97-AF65-F5344CB8AC3E}">
        <p14:creationId xmlns:p14="http://schemas.microsoft.com/office/powerpoint/2010/main" val="1759669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478</Words>
  <Application>Microsoft Office PowerPoint</Application>
  <PresentationFormat>Custom</PresentationFormat>
  <Paragraphs>77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Zico Display Inline</vt:lpstr>
      <vt:lpstr>Raleway Bold</vt:lpstr>
      <vt:lpstr>Raleway Medium</vt:lpstr>
      <vt:lpstr>Arial Black</vt:lpstr>
      <vt:lpstr>Calibri</vt:lpstr>
      <vt:lpstr>Arial</vt:lpstr>
      <vt:lpstr>Raleway Semi-Bold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Lets Connect With Us</dc:title>
  <cp:lastModifiedBy>Pushkar Adari</cp:lastModifiedBy>
  <cp:revision>6</cp:revision>
  <dcterms:created xsi:type="dcterms:W3CDTF">2006-08-16T00:00:00Z</dcterms:created>
  <dcterms:modified xsi:type="dcterms:W3CDTF">2023-10-09T11:31:25Z</dcterms:modified>
  <dc:identifier>DAFwqpK_pjk</dc:identifier>
</cp:coreProperties>
</file>

<file path=docProps/thumbnail.jpeg>
</file>